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7"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6" d="100"/>
          <a:sy n="66" d="100"/>
        </p:scale>
        <p:origin x="3186" y="270"/>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87625" y="1743013"/>
            <a:ext cx="7309500" cy="104641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US" dirty="0">
                <a:solidFill>
                  <a:schemeClr val="dk2"/>
                </a:solidFill>
              </a:rPr>
              <a:t>The Waze data team is engaged in a project to predict user churn on the Waze app, with the ultimate goal of improving user retention and driving business growth. This document summarizes the initial data inspection and preliminary findings, which will guide further data analysis and model development.</a:t>
            </a:r>
          </a:p>
        </p:txBody>
      </p:sp>
      <p:grpSp>
        <p:nvGrpSpPr>
          <p:cNvPr id="424" name="Google Shape;424;p17"/>
          <p:cNvGrpSpPr/>
          <p:nvPr/>
        </p:nvGrpSpPr>
        <p:grpSpPr>
          <a:xfrm>
            <a:off x="188700" y="665125"/>
            <a:ext cx="5190000" cy="771300"/>
            <a:chOff x="188700" y="665125"/>
            <a:chExt cx="5190000" cy="771300"/>
          </a:xfrm>
        </p:grpSpPr>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Waze User Churn Prediction Model</a:t>
              </a:r>
            </a:p>
            <a:p>
              <a:pPr marL="0" lvl="0" indent="0" algn="l" rtl="0">
                <a:lnSpc>
                  <a:spcPct val="95000"/>
                </a:lnSpc>
                <a:spcBef>
                  <a:spcPts val="0"/>
                </a:spcBef>
                <a:spcAft>
                  <a:spcPts val="0"/>
                </a:spcAft>
                <a:buNone/>
              </a:pPr>
              <a:endParaRPr lang="pt-BR" sz="1900" dirty="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pt-BR" dirty="0" err="1">
                  <a:latin typeface="Roboto"/>
                  <a:ea typeface="Roboto"/>
                  <a:cs typeface="Roboto"/>
                  <a:sym typeface="Roboto"/>
                </a:rPr>
                <a:t>Exploratory</a:t>
              </a:r>
              <a:r>
                <a:rPr lang="pt-BR" dirty="0">
                  <a:latin typeface="Roboto"/>
                  <a:ea typeface="Roboto"/>
                  <a:cs typeface="Roboto"/>
                  <a:sym typeface="Roboto"/>
                </a:rPr>
                <a:t> Data </a:t>
              </a:r>
              <a:r>
                <a:rPr lang="pt-BR" dirty="0" err="1">
                  <a:latin typeface="Roboto"/>
                  <a:ea typeface="Roboto"/>
                  <a:cs typeface="Roboto"/>
                  <a:sym typeface="Roboto"/>
                </a:rPr>
                <a:t>Analysis</a:t>
              </a:r>
              <a:r>
                <a:rPr lang="pt-BR" dirty="0">
                  <a:latin typeface="Roboto"/>
                  <a:ea typeface="Roboto"/>
                  <a:cs typeface="Roboto"/>
                  <a:sym typeface="Roboto"/>
                </a:rPr>
                <a:t> (EDA)</a:t>
              </a: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FD3BBA0D-A9F7-C97C-650A-6C2481AC1EAC}"/>
              </a:ext>
            </a:extLst>
          </p:cNvPr>
          <p:cNvSpPr txBox="1"/>
          <p:nvPr/>
        </p:nvSpPr>
        <p:spPr>
          <a:xfrm>
            <a:off x="188700" y="4005943"/>
            <a:ext cx="3047985" cy="5693866"/>
          </a:xfrm>
          <a:prstGeom prst="rect">
            <a:avLst/>
          </a:prstGeom>
          <a:noFill/>
        </p:spPr>
        <p:txBody>
          <a:bodyPr wrap="square" rtlCol="0">
            <a:spAutoFit/>
          </a:bodyPr>
          <a:lstStyle/>
          <a:p>
            <a:pPr marL="285750" indent="-285750" algn="just">
              <a:buFont typeface="Arial" panose="020B0604020202020204" pitchFamily="34" charset="0"/>
              <a:buChar char="•"/>
            </a:pPr>
            <a:r>
              <a:rPr lang="en-US" dirty="0"/>
              <a:t>Retention rate stands at 82%, with 18% of users identified as churned.</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Users with higher engagement (more sessions and drives) are less likely to churn.</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Sessions and drives distributions are right-skewed, with a significant number of high-engagement users.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The distribution of iPhone and Android users among churned and retained groups is similar, indicating no significant device-based churn bias.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The '</a:t>
            </a:r>
            <a:r>
              <a:rPr lang="en-US" dirty="0" err="1"/>
              <a:t>driven_km_drives</a:t>
            </a:r>
            <a:r>
              <a:rPr lang="en-US" dirty="0"/>
              <a:t>' variable is right-skewed, with half the users driving under 3,495 kilometers, and the longest distance driven in the month being over half the circumference of the earth.</a:t>
            </a:r>
            <a:endParaRPr lang="pt-BR" dirty="0"/>
          </a:p>
        </p:txBody>
      </p:sp>
      <p:sp>
        <p:nvSpPr>
          <p:cNvPr id="6" name="TextBox 5">
            <a:extLst>
              <a:ext uri="{FF2B5EF4-FFF2-40B4-BE49-F238E27FC236}">
                <a16:creationId xmlns:a16="http://schemas.microsoft.com/office/drawing/2014/main" id="{9543C91D-B7E5-39E1-40C5-67631773446F}"/>
              </a:ext>
            </a:extLst>
          </p:cNvPr>
          <p:cNvSpPr txBox="1"/>
          <p:nvPr/>
        </p:nvSpPr>
        <p:spPr>
          <a:xfrm>
            <a:off x="3236685" y="7749246"/>
            <a:ext cx="4535715" cy="2031325"/>
          </a:xfrm>
          <a:prstGeom prst="rect">
            <a:avLst/>
          </a:prstGeom>
          <a:noFill/>
        </p:spPr>
        <p:txBody>
          <a:bodyPr wrap="square" rtlCol="0">
            <a:spAutoFit/>
          </a:bodyPr>
          <a:lstStyle/>
          <a:p>
            <a:pPr marL="285750" indent="-285750" algn="just">
              <a:buFont typeface="Arial" panose="020B0604020202020204" pitchFamily="34" charset="0"/>
              <a:buChar char="•"/>
            </a:pPr>
            <a:r>
              <a:rPr lang="en-US" dirty="0"/>
              <a:t>Address missing 'label' values for accurate model training.</a:t>
            </a:r>
          </a:p>
          <a:p>
            <a:pPr marL="285750" indent="-285750" algn="just">
              <a:buFont typeface="Arial" panose="020B0604020202020204" pitchFamily="34" charset="0"/>
              <a:buChar char="•"/>
            </a:pPr>
            <a:r>
              <a:rPr lang="en-US" dirty="0"/>
              <a:t>Analyze high activity levels of churned users to identify churn factors.</a:t>
            </a:r>
          </a:p>
          <a:p>
            <a:pPr marL="285750" indent="-285750" algn="just">
              <a:buFont typeface="Arial" panose="020B0604020202020204" pitchFamily="34" charset="0"/>
              <a:buChar char="•"/>
            </a:pPr>
            <a:r>
              <a:rPr lang="en-US" dirty="0"/>
              <a:t>Refine predictive features based on EDA findings.</a:t>
            </a:r>
          </a:p>
          <a:p>
            <a:pPr marL="285750" indent="-285750" algn="just">
              <a:buFont typeface="Arial" panose="020B0604020202020204" pitchFamily="34" charset="0"/>
              <a:buChar char="•"/>
            </a:pPr>
            <a:r>
              <a:rPr lang="en-US" dirty="0"/>
              <a:t>Investigate discrepancies between app usage and driving behavior.</a:t>
            </a:r>
          </a:p>
          <a:p>
            <a:pPr marL="285750" indent="-285750" algn="just">
              <a:buFont typeface="Arial" panose="020B0604020202020204" pitchFamily="34" charset="0"/>
              <a:buChar char="•"/>
            </a:pPr>
            <a:r>
              <a:rPr lang="en-US" dirty="0"/>
              <a:t>Develop targeted retention strategies based on user engagement insights.</a:t>
            </a:r>
            <a:endParaRPr lang="pt-BR" dirty="0"/>
          </a:p>
        </p:txBody>
      </p:sp>
      <p:sp>
        <p:nvSpPr>
          <p:cNvPr id="7" name="TextBox 6">
            <a:extLst>
              <a:ext uri="{FF2B5EF4-FFF2-40B4-BE49-F238E27FC236}">
                <a16:creationId xmlns:a16="http://schemas.microsoft.com/office/drawing/2014/main" id="{40AFB401-9C25-D94E-6B59-80A055302CEC}"/>
              </a:ext>
            </a:extLst>
          </p:cNvPr>
          <p:cNvSpPr txBox="1"/>
          <p:nvPr/>
        </p:nvSpPr>
        <p:spPr>
          <a:xfrm>
            <a:off x="3236685" y="3343909"/>
            <a:ext cx="4535715" cy="3600986"/>
          </a:xfrm>
          <a:prstGeom prst="rect">
            <a:avLst/>
          </a:prstGeom>
          <a:noFill/>
        </p:spPr>
        <p:txBody>
          <a:bodyPr wrap="square" rtlCol="0">
            <a:spAutoFit/>
          </a:bodyPr>
          <a:lstStyle/>
          <a:p>
            <a:pPr marL="285750" indent="-285750" algn="just">
              <a:buFont typeface="Arial" panose="020B0604020202020204" pitchFamily="34" charset="0"/>
              <a:buChar char="•"/>
            </a:pPr>
            <a:r>
              <a:rPr lang="en-US" dirty="0"/>
              <a:t>Identified right-skewed distributions in key engagement metrics.</a:t>
            </a:r>
          </a:p>
          <a:p>
            <a:pPr marL="285750" indent="-285750" algn="just">
              <a:buFont typeface="Arial" panose="020B0604020202020204" pitchFamily="34" charset="0"/>
              <a:buChar char="•"/>
            </a:pPr>
            <a:endParaRPr lang="en-US" sz="800" dirty="0"/>
          </a:p>
          <a:p>
            <a:pPr marL="285750" indent="-285750" algn="just">
              <a:buFont typeface="Arial" panose="020B0604020202020204" pitchFamily="34" charset="0"/>
              <a:buChar char="•"/>
            </a:pPr>
            <a:r>
              <a:rPr lang="en-US" dirty="0"/>
              <a:t>Included visualizations such as box plots for 'sessions' and 'drives', histograms for the same variables, and scatter plots to explore relationships between variables.</a:t>
            </a:r>
          </a:p>
          <a:p>
            <a:pPr marL="285750" indent="-285750" algn="just">
              <a:buFont typeface="Arial" panose="020B0604020202020204" pitchFamily="34" charset="0"/>
              <a:buChar char="•"/>
            </a:pPr>
            <a:endParaRPr lang="en-US" sz="800" dirty="0"/>
          </a:p>
          <a:p>
            <a:pPr marL="285750" indent="-285750" algn="just">
              <a:buFont typeface="Arial" panose="020B0604020202020204" pitchFamily="34" charset="0"/>
              <a:buChar char="•"/>
            </a:pPr>
            <a:r>
              <a:rPr lang="en-US" dirty="0"/>
              <a:t>Provided a foundational understanding of the dataset, highlighting important trends that will inform the next steps of the project.</a:t>
            </a:r>
          </a:p>
          <a:p>
            <a:pPr marL="285750" indent="-285750" algn="just">
              <a:buFont typeface="Arial" panose="020B0604020202020204" pitchFamily="34" charset="0"/>
              <a:buChar char="•"/>
            </a:pPr>
            <a:endParaRPr lang="en-US" sz="800" dirty="0"/>
          </a:p>
          <a:p>
            <a:pPr marL="285750" indent="-285750" algn="just">
              <a:buFont typeface="Arial" panose="020B0604020202020204" pitchFamily="34" charset="0"/>
              <a:buChar char="•"/>
            </a:pPr>
            <a:r>
              <a:rPr lang="en-US" dirty="0"/>
              <a:t>Analyzed the relationship between user engagement metrics and churn, noting that higher engagement correlates with lower churn rates.</a:t>
            </a:r>
          </a:p>
          <a:p>
            <a:pPr marL="285750" indent="-285750" algn="just">
              <a:buFont typeface="Arial" panose="020B0604020202020204" pitchFamily="34" charset="0"/>
              <a:buChar char="•"/>
            </a:pPr>
            <a:endParaRPr lang="en-US" sz="800" dirty="0"/>
          </a:p>
          <a:p>
            <a:pPr marL="285750" indent="-285750" algn="just">
              <a:buFont typeface="Arial" panose="020B0604020202020204" pitchFamily="34" charset="0"/>
              <a:buChar char="•"/>
            </a:pPr>
            <a:r>
              <a:rPr lang="en-US" dirty="0"/>
              <a:t>Investigated discrepancies between usage and driving behavior, flagging it for further exploration.</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309</Words>
  <Application>Microsoft Office PowerPoint</Application>
  <PresentationFormat>Custom</PresentationFormat>
  <Paragraphs>27</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vt:lpstr>
      <vt:lpstr>Lato</vt:lpstr>
      <vt:lpstr>PT Sans Narrow</vt:lpstr>
      <vt:lpstr>Work Sans</vt:lpstr>
      <vt:lpstr>Roboto</vt:lpstr>
      <vt:lpstr>Google Sans SemiBold</vt:lpstr>
      <vt:lpstr>Arial</vt:lpstr>
      <vt:lpstr>Calibri</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Rodrigo Bertollo de Alexandre</cp:lastModifiedBy>
  <cp:revision>2</cp:revision>
  <dcterms:modified xsi:type="dcterms:W3CDTF">2024-06-04T23:37:20Z</dcterms:modified>
</cp:coreProperties>
</file>